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61" r:id="rId5"/>
    <p:sldId id="257" r:id="rId6"/>
    <p:sldId id="262"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snapToObjects="1">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71A1E-896F-5D47-BB2B-AE9284F5FFF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9579363-1383-6844-AD0F-6AACB0A44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2EA60C3-7739-8B49-B6F0-EA2F4D3474C0}"/>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5" name="Tijdelijke aanduiding voor voettekst 4">
            <a:extLst>
              <a:ext uri="{FF2B5EF4-FFF2-40B4-BE49-F238E27FC236}">
                <a16:creationId xmlns:a16="http://schemas.microsoft.com/office/drawing/2014/main" id="{0C960977-D2B4-6745-8C53-09B9404F89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D10DA5-61B3-FB45-BD8A-CD7591062B2F}"/>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20260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1C492-0BFB-574F-8CEC-E67164FEFC2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33191DE-69B2-FC42-A7A1-9BAC78BC600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0D277E-F67D-D441-878B-DE8F2D3ABF5A}"/>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5" name="Tijdelijke aanduiding voor voettekst 4">
            <a:extLst>
              <a:ext uri="{FF2B5EF4-FFF2-40B4-BE49-F238E27FC236}">
                <a16:creationId xmlns:a16="http://schemas.microsoft.com/office/drawing/2014/main" id="{865A093C-6E4D-2644-8FAD-A21BA157CB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131801-0C43-6A45-B9DB-7F83CEDF20B6}"/>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179317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EF6C8ED-9662-264A-A3E1-964DCD1AFF3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99786E8-4151-024E-9994-4ABB5867FFA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81662E-5A93-F24E-B18E-D809D4382113}"/>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5" name="Tijdelijke aanduiding voor voettekst 4">
            <a:extLst>
              <a:ext uri="{FF2B5EF4-FFF2-40B4-BE49-F238E27FC236}">
                <a16:creationId xmlns:a16="http://schemas.microsoft.com/office/drawing/2014/main" id="{A39968EF-1CD4-FD49-B4F7-5A76791B07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904864-6760-A64F-A691-FFD71215D5EC}"/>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240107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C3C45-5A61-634D-8A0E-B38F7D99E4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1DD5988-465C-DA4F-A5C8-C91EA6F6A46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5D70BB-E46B-874A-8712-50CB27F72972}"/>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5" name="Tijdelijke aanduiding voor voettekst 4">
            <a:extLst>
              <a:ext uri="{FF2B5EF4-FFF2-40B4-BE49-F238E27FC236}">
                <a16:creationId xmlns:a16="http://schemas.microsoft.com/office/drawing/2014/main" id="{8A25F601-A992-264C-9D7F-6280DF7FAE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3329F0-8034-0741-B23F-0771491F379E}"/>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216598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EA92A-292C-D446-8917-EACC3C99166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D1ECCED-2ABB-CD47-8124-5869D71A2B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7B275E3-5B2E-C44D-AC3B-20D69792011D}"/>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5" name="Tijdelijke aanduiding voor voettekst 4">
            <a:extLst>
              <a:ext uri="{FF2B5EF4-FFF2-40B4-BE49-F238E27FC236}">
                <a16:creationId xmlns:a16="http://schemas.microsoft.com/office/drawing/2014/main" id="{7DA37E57-7B3F-AF48-BA30-F5A544FB811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CB7159-9F70-E14F-B60F-C249050B8AAF}"/>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121919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6C536-0465-4B48-A8EF-7390D3E236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49DAF1-27E6-2844-A276-845641E8A82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5AC20C2-05CB-724E-A202-FA7091411CA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A7A06B1-62F0-2745-A924-1898982C9BEB}"/>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6" name="Tijdelijke aanduiding voor voettekst 5">
            <a:extLst>
              <a:ext uri="{FF2B5EF4-FFF2-40B4-BE49-F238E27FC236}">
                <a16:creationId xmlns:a16="http://schemas.microsoft.com/office/drawing/2014/main" id="{FD3A5939-3FDF-924E-A14B-EB38456078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2DB864-6757-DF4A-8015-0771D92A43E4}"/>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250621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83B6B-CBD3-A242-AF6D-DCF46CA43DB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A3D97F1-CF24-654D-A8F9-53DA32759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5383938-C7C0-0B45-8C28-AEDBC69F361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ED1C5D7-1B85-194D-9C0E-00D13DBC8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28CD4DA-6C66-0049-A78F-5E86520D62C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9E3F862-F534-B74D-89FE-68B1A0C7325A}"/>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8" name="Tijdelijke aanduiding voor voettekst 7">
            <a:extLst>
              <a:ext uri="{FF2B5EF4-FFF2-40B4-BE49-F238E27FC236}">
                <a16:creationId xmlns:a16="http://schemas.microsoft.com/office/drawing/2014/main" id="{B8D370E9-9033-0046-9B2B-F8C8D8B4DCC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0BF62E7-CE66-904A-AD7D-776E6931D0B1}"/>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293930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E0D64-7291-DE42-9807-79B34E3A75F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1884E0D-A967-8D40-8691-2F0A15FCFDB9}"/>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4" name="Tijdelijke aanduiding voor voettekst 3">
            <a:extLst>
              <a:ext uri="{FF2B5EF4-FFF2-40B4-BE49-F238E27FC236}">
                <a16:creationId xmlns:a16="http://schemas.microsoft.com/office/drawing/2014/main" id="{72C4E842-3AB1-294B-9535-8D9DC03F3D1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71702FD-087D-E541-A421-BFE6C62A75B9}"/>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380635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1F2E3A9-AF9F-654D-8C5E-36E09927F66E}"/>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3" name="Tijdelijke aanduiding voor voettekst 2">
            <a:extLst>
              <a:ext uri="{FF2B5EF4-FFF2-40B4-BE49-F238E27FC236}">
                <a16:creationId xmlns:a16="http://schemas.microsoft.com/office/drawing/2014/main" id="{6C7AD3F9-0D00-8C4F-8AB2-D189FF4181A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9F64FFF-65C9-E444-A24F-C67540759131}"/>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181892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689F8-F5A1-0F47-9431-50F58D93AD4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D6E8A30-4604-B64C-85E6-8AD3DEC13C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B48805D-DAC6-ED48-9330-7C92C0DA0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CB4334-1AA4-5145-AD34-444660763024}"/>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6" name="Tijdelijke aanduiding voor voettekst 5">
            <a:extLst>
              <a:ext uri="{FF2B5EF4-FFF2-40B4-BE49-F238E27FC236}">
                <a16:creationId xmlns:a16="http://schemas.microsoft.com/office/drawing/2014/main" id="{28635197-D0A9-F34E-89B0-71FCC03105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90E2BE-6916-094D-9E95-9EC100E6645A}"/>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222432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97C40-41B8-BF46-81D6-3E648AA0E2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53DA844-B3D1-CD40-A5BA-1F01776E1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4046D93-7855-8343-A9E1-B1C6E4218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24D704-47E3-8F44-B02F-0B951A82CA3B}"/>
              </a:ext>
            </a:extLst>
          </p:cNvPr>
          <p:cNvSpPr>
            <a:spLocks noGrp="1"/>
          </p:cNvSpPr>
          <p:nvPr>
            <p:ph type="dt" sz="half" idx="10"/>
          </p:nvPr>
        </p:nvSpPr>
        <p:spPr/>
        <p:txBody>
          <a:bodyPr/>
          <a:lstStyle/>
          <a:p>
            <a:fld id="{63F8CF82-9BCD-7043-97E0-189854BEA5A6}" type="datetimeFigureOut">
              <a:rPr lang="nl-NL" smtClean="0"/>
              <a:t>09-12-2020</a:t>
            </a:fld>
            <a:endParaRPr lang="nl-NL"/>
          </a:p>
        </p:txBody>
      </p:sp>
      <p:sp>
        <p:nvSpPr>
          <p:cNvPr id="6" name="Tijdelijke aanduiding voor voettekst 5">
            <a:extLst>
              <a:ext uri="{FF2B5EF4-FFF2-40B4-BE49-F238E27FC236}">
                <a16:creationId xmlns:a16="http://schemas.microsoft.com/office/drawing/2014/main" id="{4D3C00D0-B564-FB4B-828D-9B791F59233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800CE7-C29B-0A44-B51F-31D143AFADA2}"/>
              </a:ext>
            </a:extLst>
          </p:cNvPr>
          <p:cNvSpPr>
            <a:spLocks noGrp="1"/>
          </p:cNvSpPr>
          <p:nvPr>
            <p:ph type="sldNum" sz="quarter" idx="12"/>
          </p:nvPr>
        </p:nvSpPr>
        <p:spPr/>
        <p:txBody>
          <a:bodyPr/>
          <a:lstStyle/>
          <a:p>
            <a:fld id="{C95796A6-C10D-F045-9553-A30D7341E840}" type="slidenum">
              <a:rPr lang="nl-NL" smtClean="0"/>
              <a:t>‹nr.›</a:t>
            </a:fld>
            <a:endParaRPr lang="nl-NL"/>
          </a:p>
        </p:txBody>
      </p:sp>
    </p:spTree>
    <p:extLst>
      <p:ext uri="{BB962C8B-B14F-4D97-AF65-F5344CB8AC3E}">
        <p14:creationId xmlns:p14="http://schemas.microsoft.com/office/powerpoint/2010/main" val="164723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B54D770-0AA2-844A-9CAB-FDD8576D1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D0F8C4-DCF8-E74C-8750-269D3B565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859C1C-3A5E-0A44-BE03-CF13F12B06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8CF82-9BCD-7043-97E0-189854BEA5A6}" type="datetimeFigureOut">
              <a:rPr lang="nl-NL" smtClean="0"/>
              <a:t>09-12-2020</a:t>
            </a:fld>
            <a:endParaRPr lang="nl-NL"/>
          </a:p>
        </p:txBody>
      </p:sp>
      <p:sp>
        <p:nvSpPr>
          <p:cNvPr id="5" name="Tijdelijke aanduiding voor voettekst 4">
            <a:extLst>
              <a:ext uri="{FF2B5EF4-FFF2-40B4-BE49-F238E27FC236}">
                <a16:creationId xmlns:a16="http://schemas.microsoft.com/office/drawing/2014/main" id="{0CF647D4-78D7-2F44-A910-A2C3DF7CD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A87001C-58FC-F845-949A-CC612AA37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796A6-C10D-F045-9553-A30D7341E840}" type="slidenum">
              <a:rPr lang="nl-NL" smtClean="0"/>
              <a:t>‹nr.›</a:t>
            </a:fld>
            <a:endParaRPr lang="nl-NL"/>
          </a:p>
        </p:txBody>
      </p:sp>
    </p:spTree>
    <p:extLst>
      <p:ext uri="{BB962C8B-B14F-4D97-AF65-F5344CB8AC3E}">
        <p14:creationId xmlns:p14="http://schemas.microsoft.com/office/powerpoint/2010/main" val="160729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6073A-655E-A94C-ACC7-AD87D99B5E8C}"/>
              </a:ext>
            </a:extLst>
          </p:cNvPr>
          <p:cNvSpPr>
            <a:spLocks noGrp="1"/>
          </p:cNvSpPr>
          <p:nvPr>
            <p:ph type="ctrTitle"/>
          </p:nvPr>
        </p:nvSpPr>
        <p:spPr/>
        <p:txBody>
          <a:bodyPr/>
          <a:lstStyle/>
          <a:p>
            <a:r>
              <a:rPr lang="nl-NL" dirty="0"/>
              <a:t>LES 2 h4 kt modernisme</a:t>
            </a:r>
          </a:p>
        </p:txBody>
      </p:sp>
      <p:sp>
        <p:nvSpPr>
          <p:cNvPr id="3" name="Ondertitel 2">
            <a:extLst>
              <a:ext uri="{FF2B5EF4-FFF2-40B4-BE49-F238E27FC236}">
                <a16:creationId xmlns:a16="http://schemas.microsoft.com/office/drawing/2014/main" id="{1E2A859C-424A-C444-A523-F1CE8E6A115A}"/>
              </a:ext>
            </a:extLst>
          </p:cNvPr>
          <p:cNvSpPr>
            <a:spLocks noGrp="1"/>
          </p:cNvSpPr>
          <p:nvPr>
            <p:ph type="subTitle" idx="1"/>
          </p:nvPr>
        </p:nvSpPr>
        <p:spPr/>
        <p:txBody>
          <a:bodyPr/>
          <a:lstStyle/>
          <a:p>
            <a:r>
              <a:rPr lang="nl-NL" dirty="0"/>
              <a:t>Beeldende kunst inleiding</a:t>
            </a:r>
          </a:p>
        </p:txBody>
      </p:sp>
    </p:spTree>
    <p:extLst>
      <p:ext uri="{BB962C8B-B14F-4D97-AF65-F5344CB8AC3E}">
        <p14:creationId xmlns:p14="http://schemas.microsoft.com/office/powerpoint/2010/main" val="401205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663C20-4CC2-6C49-8AC6-49B1ED1F403A}"/>
              </a:ext>
            </a:extLst>
          </p:cNvPr>
          <p:cNvSpPr>
            <a:spLocks noGrp="1"/>
          </p:cNvSpPr>
          <p:nvPr>
            <p:ph type="title"/>
          </p:nvPr>
        </p:nvSpPr>
        <p:spPr>
          <a:xfrm>
            <a:off x="808638" y="386930"/>
            <a:ext cx="9236700" cy="1188950"/>
          </a:xfrm>
        </p:spPr>
        <p:txBody>
          <a:bodyPr anchor="b">
            <a:normAutofit/>
          </a:bodyPr>
          <a:lstStyle/>
          <a:p>
            <a:r>
              <a:rPr lang="nl-NL" sz="5400"/>
              <a:t>Opstarten les</a:t>
            </a:r>
          </a:p>
        </p:txBody>
      </p:sp>
      <p:grpSp>
        <p:nvGrpSpPr>
          <p:cNvPr id="52" name="Group 5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3" name="Rectangle 5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5AD71C2-810E-A74C-A842-EFBF893BBE66}"/>
              </a:ext>
            </a:extLst>
          </p:cNvPr>
          <p:cNvSpPr>
            <a:spLocks noGrp="1"/>
          </p:cNvSpPr>
          <p:nvPr>
            <p:ph idx="1"/>
          </p:nvPr>
        </p:nvSpPr>
        <p:spPr>
          <a:xfrm>
            <a:off x="793660" y="2599509"/>
            <a:ext cx="10143668" cy="3435531"/>
          </a:xfrm>
        </p:spPr>
        <p:txBody>
          <a:bodyPr anchor="ctr">
            <a:normAutofit/>
          </a:bodyPr>
          <a:lstStyle/>
          <a:p>
            <a:r>
              <a:rPr lang="nl-NL" sz="2400" dirty="0"/>
              <a:t>Kom binnen ga rustig zitten</a:t>
            </a:r>
          </a:p>
          <a:p>
            <a:r>
              <a:rPr lang="nl-NL" sz="2400" dirty="0"/>
              <a:t>Telefoons/eten weg</a:t>
            </a:r>
          </a:p>
          <a:p>
            <a:r>
              <a:rPr lang="nl-NL" sz="2400" dirty="0"/>
              <a:t>Pak het boek erbij</a:t>
            </a:r>
          </a:p>
          <a:p>
            <a:r>
              <a:rPr lang="nl-NL" sz="2400" dirty="0"/>
              <a:t>Start met lezen: pagina 146 (salon de </a:t>
            </a:r>
            <a:r>
              <a:rPr lang="nl-NL" sz="2400" dirty="0" err="1"/>
              <a:t>refuses</a:t>
            </a:r>
            <a:r>
              <a:rPr lang="nl-NL" sz="2400"/>
              <a:t>)</a:t>
            </a:r>
            <a:endParaRPr lang="nl-NL" sz="2400" dirty="0"/>
          </a:p>
        </p:txBody>
      </p:sp>
    </p:spTree>
    <p:extLst>
      <p:ext uri="{BB962C8B-B14F-4D97-AF65-F5344CB8AC3E}">
        <p14:creationId xmlns:p14="http://schemas.microsoft.com/office/powerpoint/2010/main" val="92446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2B4DD6-EE87-064A-8739-E9F855E26680}"/>
              </a:ext>
            </a:extLst>
          </p:cNvPr>
          <p:cNvSpPr>
            <a:spLocks noGrp="1"/>
          </p:cNvSpPr>
          <p:nvPr>
            <p:ph type="title"/>
          </p:nvPr>
        </p:nvSpPr>
        <p:spPr>
          <a:xfrm>
            <a:off x="589560" y="856180"/>
            <a:ext cx="4560584" cy="1128068"/>
          </a:xfrm>
        </p:spPr>
        <p:txBody>
          <a:bodyPr anchor="ctr">
            <a:normAutofit/>
          </a:bodyPr>
          <a:lstStyle/>
          <a:p>
            <a:r>
              <a:rPr lang="nl-NL" sz="4000"/>
              <a:t>De Salon</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A8CFEC2-63DD-0E46-8A31-6C2BD3194F76}"/>
              </a:ext>
            </a:extLst>
          </p:cNvPr>
          <p:cNvSpPr>
            <a:spLocks noGrp="1"/>
          </p:cNvSpPr>
          <p:nvPr>
            <p:ph idx="1"/>
          </p:nvPr>
        </p:nvSpPr>
        <p:spPr>
          <a:xfrm>
            <a:off x="590719" y="2330505"/>
            <a:ext cx="4559425" cy="3979585"/>
          </a:xfrm>
        </p:spPr>
        <p:txBody>
          <a:bodyPr anchor="ctr">
            <a:normAutofit lnSpcReduction="10000"/>
          </a:bodyPr>
          <a:lstStyle/>
          <a:p>
            <a:r>
              <a:rPr lang="nl-NL" sz="2000" dirty="0"/>
              <a:t>De Salon was in de negentiende eeuw een regelmatig terugkerende, belangrijke kunsttentoonstelling in Parijs. Kunstenaars die hier hun werk tentoonstelden kregen meer waardering en werden sneller bekend bij het publiek. Maar een plekje op de Salon kreeg je niet zomaar: een kunstenaar stuurde werk in en een jury bepaalde vervolgens of het werk werd toegelaten.</a:t>
            </a:r>
            <a:br>
              <a:rPr lang="nl-NL" sz="2000" dirty="0"/>
            </a:br>
            <a:endParaRPr lang="nl-NL" sz="2000" dirty="0"/>
          </a:p>
          <a:p>
            <a:r>
              <a:rPr lang="nl-NL" sz="2000" dirty="0"/>
              <a:t>Op de afbeelding hiernaast zie je de jury aan het werk.</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E2E33D4-381D-6E47-9D8A-848670499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90" r="21488"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97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582735-9BB0-3547-9B0A-0DC46094D31E}"/>
              </a:ext>
            </a:extLst>
          </p:cNvPr>
          <p:cNvSpPr>
            <a:spLocks noGrp="1"/>
          </p:cNvSpPr>
          <p:nvPr>
            <p:ph type="title"/>
          </p:nvPr>
        </p:nvSpPr>
        <p:spPr>
          <a:xfrm>
            <a:off x="808638" y="386930"/>
            <a:ext cx="9236700" cy="1188950"/>
          </a:xfrm>
        </p:spPr>
        <p:txBody>
          <a:bodyPr anchor="b">
            <a:normAutofit/>
          </a:bodyPr>
          <a:lstStyle/>
          <a:p>
            <a:r>
              <a:rPr lang="nl-NL" sz="5400"/>
              <a:t>Salon de refusés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646AF3D-7587-9E45-8981-50C483394239}"/>
              </a:ext>
            </a:extLst>
          </p:cNvPr>
          <p:cNvSpPr>
            <a:spLocks noGrp="1"/>
          </p:cNvSpPr>
          <p:nvPr>
            <p:ph idx="1"/>
          </p:nvPr>
        </p:nvSpPr>
        <p:spPr>
          <a:xfrm>
            <a:off x="793660" y="2599509"/>
            <a:ext cx="10143668" cy="3435531"/>
          </a:xfrm>
        </p:spPr>
        <p:txBody>
          <a:bodyPr anchor="ctr">
            <a:normAutofit/>
          </a:bodyPr>
          <a:lstStyle/>
          <a:p>
            <a:pPr marL="0" indent="0">
              <a:buNone/>
            </a:pPr>
            <a:r>
              <a:rPr lang="nl-NL" sz="2400" dirty="0"/>
              <a:t>In 1863 openden de deuren van de Salon des </a:t>
            </a:r>
            <a:r>
              <a:rPr lang="nl-NL" sz="2400" dirty="0" err="1"/>
              <a:t>Refusés</a:t>
            </a:r>
            <a:r>
              <a:rPr lang="nl-NL" sz="2400" dirty="0"/>
              <a:t> in Parijs. De tentoonstelling was tot stand gekomen toen er kritiek kwam op de selectiecriteria van de officiële Salon. In dat jaar werden drieduizend inzendingen geweigerd.</a:t>
            </a:r>
          </a:p>
        </p:txBody>
      </p:sp>
    </p:spTree>
    <p:extLst>
      <p:ext uri="{BB962C8B-B14F-4D97-AF65-F5344CB8AC3E}">
        <p14:creationId xmlns:p14="http://schemas.microsoft.com/office/powerpoint/2010/main" val="393158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F94CFC-55EB-0B4C-9561-802F1DEBB909}"/>
              </a:ext>
            </a:extLst>
          </p:cNvPr>
          <p:cNvSpPr>
            <a:spLocks noGrp="1"/>
          </p:cNvSpPr>
          <p:nvPr>
            <p:ph type="title"/>
          </p:nvPr>
        </p:nvSpPr>
        <p:spPr>
          <a:xfrm>
            <a:off x="589560" y="856180"/>
            <a:ext cx="4560584" cy="1128068"/>
          </a:xfrm>
        </p:spPr>
        <p:txBody>
          <a:bodyPr anchor="ctr">
            <a:normAutofit fontScale="90000"/>
          </a:bodyPr>
          <a:lstStyle/>
          <a:p>
            <a:r>
              <a:rPr lang="nl-NL" sz="4000" dirty="0"/>
              <a:t>Le dejeuner </a:t>
            </a:r>
            <a:r>
              <a:rPr lang="nl-NL" sz="4000" dirty="0" err="1"/>
              <a:t>sur</a:t>
            </a:r>
            <a:r>
              <a:rPr lang="nl-NL" sz="4000" dirty="0"/>
              <a:t> </a:t>
            </a:r>
            <a:r>
              <a:rPr lang="nl-NL" sz="4000" dirty="0" err="1"/>
              <a:t>l’herbe</a:t>
            </a:r>
            <a:br>
              <a:rPr lang="nl-NL" sz="4000" dirty="0"/>
            </a:br>
            <a:r>
              <a:rPr lang="nl-NL" sz="1100" dirty="0" err="1"/>
              <a:t>artsandculture.google.com</a:t>
            </a:r>
            <a:r>
              <a:rPr lang="nl-NL" sz="1100" dirty="0"/>
              <a:t>/asset/luncheon-on-</a:t>
            </a:r>
            <a:r>
              <a:rPr lang="nl-NL" sz="1100" dirty="0" err="1"/>
              <a:t>the</a:t>
            </a:r>
            <a:r>
              <a:rPr lang="nl-NL" sz="1100" dirty="0"/>
              <a:t>-</a:t>
            </a:r>
            <a:r>
              <a:rPr lang="nl-NL" sz="1100" dirty="0" err="1"/>
              <a:t>grass</a:t>
            </a:r>
            <a:r>
              <a:rPr lang="nl-NL" sz="1100" dirty="0"/>
              <a:t>/twELHYoc3ID_VA?hl=nl</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23F842A-5156-5A45-A70D-037A172A4CBB}"/>
              </a:ext>
            </a:extLst>
          </p:cNvPr>
          <p:cNvSpPr>
            <a:spLocks noGrp="1"/>
          </p:cNvSpPr>
          <p:nvPr>
            <p:ph idx="1"/>
          </p:nvPr>
        </p:nvSpPr>
        <p:spPr>
          <a:xfrm>
            <a:off x="590719" y="2235825"/>
            <a:ext cx="4559425" cy="3469662"/>
          </a:xfrm>
        </p:spPr>
        <p:txBody>
          <a:bodyPr anchor="ctr">
            <a:normAutofit lnSpcReduction="10000"/>
          </a:bodyPr>
          <a:lstStyle/>
          <a:p>
            <a:pPr marL="0" indent="0">
              <a:buNone/>
            </a:pPr>
            <a:r>
              <a:rPr lang="nl-NL" sz="2000" dirty="0"/>
              <a:t>Het werk hiernaast is een beroemd kunstwerk van </a:t>
            </a:r>
            <a:r>
              <a:rPr lang="nl-NL" sz="2000" dirty="0" err="1"/>
              <a:t>Edouard</a:t>
            </a:r>
            <a:r>
              <a:rPr lang="nl-NL" sz="2000" dirty="0"/>
              <a:t> </a:t>
            </a:r>
            <a:r>
              <a:rPr lang="nl-NL" sz="2000" dirty="0" err="1"/>
              <a:t>Manet</a:t>
            </a:r>
            <a:r>
              <a:rPr lang="nl-NL" sz="2000" dirty="0"/>
              <a:t> uit 1863. </a:t>
            </a:r>
          </a:p>
          <a:p>
            <a:pPr marL="0" indent="0">
              <a:buNone/>
            </a:pPr>
            <a:r>
              <a:rPr lang="nl-NL" sz="2000" dirty="0"/>
              <a:t>Het jaar 1863 is ook belangrijk jaar: er werden dat jaar 2 verschillende Salons georganiseerd: </a:t>
            </a:r>
          </a:p>
          <a:p>
            <a:pPr>
              <a:buFontTx/>
              <a:buChar char="-"/>
            </a:pPr>
            <a:r>
              <a:rPr lang="nl-NL" sz="2000" b="1" dirty="0"/>
              <a:t>De Salon</a:t>
            </a:r>
            <a:r>
              <a:rPr lang="nl-NL" sz="2000" dirty="0"/>
              <a:t> </a:t>
            </a:r>
          </a:p>
          <a:p>
            <a:pPr>
              <a:buFontTx/>
              <a:buChar char="-"/>
            </a:pPr>
            <a:r>
              <a:rPr lang="nl-NL" sz="2000" b="1" dirty="0"/>
              <a:t>Salon des </a:t>
            </a:r>
            <a:r>
              <a:rPr lang="nl-NL" sz="2000" b="1" dirty="0" err="1"/>
              <a:t>Refusés</a:t>
            </a:r>
            <a:r>
              <a:rPr lang="nl-NL" sz="2000" b="1" dirty="0"/>
              <a:t> </a:t>
            </a:r>
            <a:r>
              <a:rPr lang="nl-NL" sz="2000" dirty="0"/>
              <a:t>(de Salon der Afgewezenen). </a:t>
            </a:r>
          </a:p>
          <a:p>
            <a:pPr marL="0" indent="0">
              <a:buNone/>
            </a:pPr>
            <a:endParaRPr lang="nl-NL" sz="2000" dirty="0"/>
          </a:p>
          <a:p>
            <a:pPr marL="0" indent="0">
              <a:buNone/>
            </a:pPr>
            <a:r>
              <a:rPr lang="nl-NL" sz="2000" b="1" dirty="0"/>
              <a:t>De vraag is: waar is het werk van </a:t>
            </a:r>
            <a:r>
              <a:rPr lang="nl-NL" sz="2000" b="1" dirty="0" err="1"/>
              <a:t>Manet</a:t>
            </a:r>
            <a:r>
              <a:rPr lang="nl-NL" sz="2000" b="1" dirty="0"/>
              <a:t> getoond? En waarom?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groep, schilderij&#10;&#10;Automatisch gegenereerde beschrijving">
            <a:extLst>
              <a:ext uri="{FF2B5EF4-FFF2-40B4-BE49-F238E27FC236}">
                <a16:creationId xmlns:a16="http://schemas.microsoft.com/office/drawing/2014/main" id="{6DCFA190-5AB0-CF4F-B274-AC2E95D97292}"/>
              </a:ext>
            </a:extLst>
          </p:cNvPr>
          <p:cNvPicPr>
            <a:picLocks noChangeAspect="1"/>
          </p:cNvPicPr>
          <p:nvPr/>
        </p:nvPicPr>
        <p:blipFill rotWithShape="1">
          <a:blip r:embed="rId2"/>
          <a:srcRect l="523" r="19014" b="2"/>
          <a:stretch/>
        </p:blipFill>
        <p:spPr>
          <a:xfrm>
            <a:off x="5977788" y="799352"/>
            <a:ext cx="5425410" cy="5259296"/>
          </a:xfrm>
          <a:prstGeom prst="rect">
            <a:avLst/>
          </a:prstGeom>
        </p:spPr>
      </p:pic>
    </p:spTree>
    <p:extLst>
      <p:ext uri="{BB962C8B-B14F-4D97-AF65-F5344CB8AC3E}">
        <p14:creationId xmlns:p14="http://schemas.microsoft.com/office/powerpoint/2010/main" val="164771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65B8EB-CB7B-1248-8A55-6F2C7CD98D66}"/>
              </a:ext>
            </a:extLst>
          </p:cNvPr>
          <p:cNvSpPr>
            <a:spLocks noGrp="1"/>
          </p:cNvSpPr>
          <p:nvPr>
            <p:ph type="title"/>
          </p:nvPr>
        </p:nvSpPr>
        <p:spPr>
          <a:xfrm>
            <a:off x="808638" y="386930"/>
            <a:ext cx="9236700" cy="1188950"/>
          </a:xfrm>
        </p:spPr>
        <p:txBody>
          <a:bodyPr anchor="b">
            <a:normAutofit/>
          </a:bodyPr>
          <a:lstStyle/>
          <a:p>
            <a:r>
              <a:rPr lang="nl-NL" sz="5400"/>
              <a:t>OPDRACHT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91201EF-2AD5-1A45-BFE3-DB233D9B41E8}"/>
              </a:ext>
            </a:extLst>
          </p:cNvPr>
          <p:cNvSpPr>
            <a:spLocks noGrp="1"/>
          </p:cNvSpPr>
          <p:nvPr>
            <p:ph idx="1"/>
          </p:nvPr>
        </p:nvSpPr>
        <p:spPr>
          <a:xfrm>
            <a:off x="793660" y="2599509"/>
            <a:ext cx="10143668" cy="3435531"/>
          </a:xfrm>
        </p:spPr>
        <p:txBody>
          <a:bodyPr anchor="ctr">
            <a:normAutofit/>
          </a:bodyPr>
          <a:lstStyle/>
          <a:p>
            <a:pPr marL="0" indent="0" algn="ctr">
              <a:buNone/>
            </a:pPr>
            <a:r>
              <a:rPr lang="nl-NL" sz="2400" dirty="0"/>
              <a:t>Maak de opdracht onderaan les 2 om de hoofdvraag te kunnen </a:t>
            </a:r>
            <a:r>
              <a:rPr lang="nl-NL" sz="2400" dirty="0" err="1"/>
              <a:t>bantwoorden</a:t>
            </a:r>
            <a:r>
              <a:rPr lang="nl-NL" sz="2400" dirty="0"/>
              <a:t>: </a:t>
            </a:r>
          </a:p>
          <a:p>
            <a:pPr marL="0" indent="0" algn="ctr">
              <a:buNone/>
            </a:pPr>
            <a:r>
              <a:rPr lang="nl-NL" sz="2400" b="1" dirty="0"/>
              <a:t>Waar is het werk van </a:t>
            </a:r>
            <a:r>
              <a:rPr lang="nl-NL" sz="2400" b="1" dirty="0" err="1"/>
              <a:t>Manet</a:t>
            </a:r>
            <a:r>
              <a:rPr lang="nl-NL" sz="2400" b="1" dirty="0"/>
              <a:t> getoond? En waarom? </a:t>
            </a:r>
            <a:endParaRPr lang="nl-NL" sz="2400" dirty="0"/>
          </a:p>
          <a:p>
            <a:pPr marL="0" indent="0">
              <a:buNone/>
            </a:pPr>
            <a:endParaRPr lang="nl-NL" sz="2400" dirty="0"/>
          </a:p>
        </p:txBody>
      </p:sp>
    </p:spTree>
    <p:extLst>
      <p:ext uri="{BB962C8B-B14F-4D97-AF65-F5344CB8AC3E}">
        <p14:creationId xmlns:p14="http://schemas.microsoft.com/office/powerpoint/2010/main" val="4898281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254</Words>
  <Application>Microsoft Macintosh PowerPoint</Application>
  <PresentationFormat>Breedbeeld</PresentationFormat>
  <Paragraphs>22</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LES 2 h4 kt modernisme</vt:lpstr>
      <vt:lpstr>Opstarten les</vt:lpstr>
      <vt:lpstr>De Salon</vt:lpstr>
      <vt:lpstr>Salon de refusés</vt:lpstr>
      <vt:lpstr>Le dejeuner sur l’herbe artsandculture.google.com/asset/luncheon-on-the-grass/twELHYoc3ID_VA?hl=nl</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2 h4 kt modernisme</dc:title>
  <dc:creator>Mandy Habets</dc:creator>
  <cp:lastModifiedBy>Mandy Habets</cp:lastModifiedBy>
  <cp:revision>3</cp:revision>
  <dcterms:created xsi:type="dcterms:W3CDTF">2020-12-09T17:21:28Z</dcterms:created>
  <dcterms:modified xsi:type="dcterms:W3CDTF">2020-12-09T17:25:27Z</dcterms:modified>
</cp:coreProperties>
</file>